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56" r:id="rId3"/>
    <p:sldId id="263" r:id="rId4"/>
    <p:sldId id="259" r:id="rId5"/>
    <p:sldId id="264" r:id="rId6"/>
    <p:sldId id="265" r:id="rId7"/>
    <p:sldId id="266" r:id="rId8"/>
    <p:sldId id="267" r:id="rId9"/>
    <p:sldId id="268" r:id="rId10"/>
    <p:sldId id="271" r:id="rId11"/>
    <p:sldId id="270" r:id="rId12"/>
    <p:sldId id="269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60" r:id="rId30"/>
    <p:sldId id="289" r:id="rId31"/>
    <p:sldId id="290" r:id="rId32"/>
    <p:sldId id="291" r:id="rId33"/>
    <p:sldId id="257" r:id="rId34"/>
    <p:sldId id="293" r:id="rId35"/>
    <p:sldId id="292" r:id="rId36"/>
    <p:sldId id="295" r:id="rId37"/>
    <p:sldId id="294" r:id="rId38"/>
    <p:sldId id="261" r:id="rId39"/>
    <p:sldId id="262" r:id="rId40"/>
    <p:sldId id="296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slide" Target="slide3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3" Type="http://schemas.openxmlformats.org/officeDocument/2006/relationships/image" Target="../media/image5.gif"/><Relationship Id="rId7" Type="http://schemas.openxmlformats.org/officeDocument/2006/relationships/image" Target="../media/image7.gif"/><Relationship Id="rId12" Type="http://schemas.openxmlformats.org/officeDocument/2006/relationships/image" Target="../media/image9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8.xml"/><Relationship Id="rId11" Type="http://schemas.openxmlformats.org/officeDocument/2006/relationships/slide" Target="slide30.xml"/><Relationship Id="rId5" Type="http://schemas.openxmlformats.org/officeDocument/2006/relationships/image" Target="../media/image6.gif"/><Relationship Id="rId10" Type="http://schemas.openxmlformats.org/officeDocument/2006/relationships/image" Target="../media/image4.jpeg"/><Relationship Id="rId4" Type="http://schemas.openxmlformats.org/officeDocument/2006/relationships/slide" Target="slide29.xml"/><Relationship Id="rId9" Type="http://schemas.openxmlformats.org/officeDocument/2006/relationships/image" Target="../media/image8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6" Type="http://schemas.openxmlformats.org/officeDocument/2006/relationships/image" Target="../media/image11.jpeg"/><Relationship Id="rId5" Type="http://schemas.openxmlformats.org/officeDocument/2006/relationships/image" Target="../media/image36.jpeg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6" Type="http://schemas.openxmlformats.org/officeDocument/2006/relationships/image" Target="../media/image11.jpeg"/><Relationship Id="rId5" Type="http://schemas.openxmlformats.org/officeDocument/2006/relationships/image" Target="../media/image4.jpeg"/><Relationship Id="rId4" Type="http://schemas.openxmlformats.org/officeDocument/2006/relationships/slide" Target="slide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slide" Target="slide3.xml"/><Relationship Id="rId4" Type="http://schemas.openxmlformats.org/officeDocument/2006/relationships/image" Target="../media/image7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nmed.com.ua/wp-content/uploads/2011/11/Ludwwngs.gif" TargetMode="External"/><Relationship Id="rId13" Type="http://schemas.openxmlformats.org/officeDocument/2006/relationships/hyperlink" Target="http://legend.az/uploads/posts/2012-09/1346678924_insan-derisi.jpg" TargetMode="External"/><Relationship Id="rId18" Type="http://schemas.openxmlformats.org/officeDocument/2006/relationships/hyperlink" Target="http://vneklasa.com/kartinki/kartinki_11/disco_2_hc.gif" TargetMode="External"/><Relationship Id="rId3" Type="http://schemas.openxmlformats.org/officeDocument/2006/relationships/hyperlink" Target="http://stranamasterov.ru/img/i2011/12/20/zv.jpg" TargetMode="External"/><Relationship Id="rId21" Type="http://schemas.openxmlformats.org/officeDocument/2006/relationships/hyperlink" Target="http://ksosh16.ru/Foto_raznoe/risunok2.png" TargetMode="External"/><Relationship Id="rId7" Type="http://schemas.openxmlformats.org/officeDocument/2006/relationships/hyperlink" Target="http://nextnature.net/wp-content/uploads/2009/10/respirovik5.gif" TargetMode="External"/><Relationship Id="rId12" Type="http://schemas.openxmlformats.org/officeDocument/2006/relationships/hyperlink" Target="http://medinfo.ua/images/anatomy/539.jpg" TargetMode="External"/><Relationship Id="rId17" Type="http://schemas.openxmlformats.org/officeDocument/2006/relationships/hyperlink" Target="http://www.bestreferat.ru/images/paper/46/64/5396446.jpeg" TargetMode="External"/><Relationship Id="rId25" Type="http://schemas.openxmlformats.org/officeDocument/2006/relationships/image" Target="../media/image4.jpeg"/><Relationship Id="rId2" Type="http://schemas.openxmlformats.org/officeDocument/2006/relationships/hyperlink" Target="http://www.permmag.ru/illustrations/news/news_202_1332270552.jpg" TargetMode="External"/><Relationship Id="rId16" Type="http://schemas.openxmlformats.org/officeDocument/2006/relationships/hyperlink" Target="http://lojechka.ru/wp-content/uploads/2013/12/kr22.jpg" TargetMode="External"/><Relationship Id="rId20" Type="http://schemas.openxmlformats.org/officeDocument/2006/relationships/hyperlink" Target="http://900igr.net/datas/biologija/Rabota-serdtsa/0006-006-Serdechnyj-tsik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.madrid.org/web/cp.alarcon.valdemoro/Web/ColePAA15/Nueva%20Zona%20Virtual/Web%20Acceso%20recursos%20AI/20%20ALMACEN%20DE%20RECURSOS/CONOCIMIENTO%20DEL%20MEDIO/ANATOMIA-CUERPO%20HUMANO/0%20ICONOS/Cuerpo-humano1.jpg" TargetMode="External"/><Relationship Id="rId11" Type="http://schemas.openxmlformats.org/officeDocument/2006/relationships/hyperlink" Target="http://medinfo.ua/images/anatomy/507.jpg" TargetMode="External"/><Relationship Id="rId24" Type="http://schemas.openxmlformats.org/officeDocument/2006/relationships/hyperlink" Target="http://www.design-warez.ru/uploads/posts/2009-09/1253031254_1234524.gif" TargetMode="External"/><Relationship Id="rId5" Type="http://schemas.openxmlformats.org/officeDocument/2006/relationships/hyperlink" Target="http://vneklasa.com/kartinki/kartinki_11/disco_1_hc.gif" TargetMode="External"/><Relationship Id="rId15" Type="http://schemas.openxmlformats.org/officeDocument/2006/relationships/hyperlink" Target="http://www.vw-golfclub.ru/forum/imagehosting/2012/08/25/160355038ae8ced1f8.jpg" TargetMode="External"/><Relationship Id="rId23" Type="http://schemas.openxmlformats.org/officeDocument/2006/relationships/hyperlink" Target="http://vneklasa.com/kartinki/kartinki_11/disco_colored_lights_hc.gif" TargetMode="External"/><Relationship Id="rId10" Type="http://schemas.openxmlformats.org/officeDocument/2006/relationships/hyperlink" Target="http://meduniver.com/Medical/Physiology/Img/394.jpg" TargetMode="External"/><Relationship Id="rId19" Type="http://schemas.openxmlformats.org/officeDocument/2006/relationships/hyperlink" Target="http://vneklasa.com/kartinki/kartinki_11/disco_3_hc.gif" TargetMode="External"/><Relationship Id="rId4" Type="http://schemas.openxmlformats.org/officeDocument/2006/relationships/hyperlink" Target="http://knu.znate.ru/pars_docs/refs/410/409331/409331_html_m7aff708e.gif" TargetMode="External"/><Relationship Id="rId9" Type="http://schemas.openxmlformats.org/officeDocument/2006/relationships/hyperlink" Target="http://img.stolbik.net/a/5478554/wmua/1-stomatologiya_veslava.jpg" TargetMode="External"/><Relationship Id="rId14" Type="http://schemas.openxmlformats.org/officeDocument/2006/relationships/hyperlink" Target="http://prezentacia.ucoz.ru/_ld/20/s26546982.jpg" TargetMode="External"/><Relationship Id="rId22" Type="http://schemas.openxmlformats.org/officeDocument/2006/relationships/hyperlink" Target="http://vneklasa.com/kartinki/kartinki_11/disco_question_hc.gi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381000"/>
            <a:ext cx="8643998" cy="1047736"/>
          </a:xfrm>
        </p:spPr>
        <p:txBody>
          <a:bodyPr>
            <a:normAutofit fontScale="90000"/>
          </a:bodyPr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специальное (коррекционное) образовательное учреждение для обучающихся, воспитанников с ограниченными возможностями здоровья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Краснобаковская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специальная (коррекционная) общеобразовательная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школа-интернат </a:t>
            </a: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</a:t>
            </a:r>
            <a:b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р.п. Красные Баки</a:t>
            </a:r>
            <a:b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Нижегородская область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2786058"/>
            <a:ext cx="4412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биологии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класс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57158" y="3357562"/>
            <a:ext cx="8229600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«Звёздный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час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– </a:t>
            </a:r>
            <a:r>
              <a:rPr kumimoji="0" lang="ru-RU" sz="3200" b="1" i="0" u="none" strike="noStrike" kern="120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2285984" y="4857760"/>
            <a:ext cx="6400800" cy="792162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Автор: Скворцова </a:t>
            </a:r>
            <a:r>
              <a:rPr lang="ru-RU" b="1" kern="0" dirty="0" err="1">
                <a:latin typeface="Times New Roman" pitchFamily="18" charset="0"/>
                <a:cs typeface="Times New Roman" pitchFamily="18" charset="0"/>
              </a:rPr>
              <a:t>Татьяна</a:t>
            </a: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 Александровна,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биологии 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МКС(К)ОУ</a:t>
            </a:r>
            <a:r>
              <a:rPr lang="en-US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0" dirty="0" err="1" smtClean="0">
                <a:latin typeface="Times New Roman" pitchFamily="18" charset="0"/>
                <a:cs typeface="Times New Roman" pitchFamily="18" charset="0"/>
              </a:rPr>
              <a:t>Краснобаковской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школы-интерната </a:t>
            </a:r>
            <a:r>
              <a:rPr lang="en-US" b="1" kern="0" dirty="0" smtClean="0"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вида</a:t>
            </a:r>
            <a:endParaRPr lang="ru-RU" sz="3200" b="1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Лёгкие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25602" name="Picture 2" descr="http://nmed.com.ua/wp-content/uploads/2011/11/Ludwwng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714488"/>
            <a:ext cx="4714908" cy="47149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5334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4 вопрос. С помощью этих органов человек механически обрабатывает пищу до состояния густой кашицы.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Зубы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27650" name="Picture 2" descr="http://img.stolbik.net/a/5478554/wmua/1-stomatologiya_vesla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000240"/>
            <a:ext cx="5811651" cy="406241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3048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600" y="685800"/>
            <a:ext cx="8915400" cy="1524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5 вопрос. Внутренняя поверхность этого органа покрыта крошечными выростами. В</a:t>
            </a:r>
            <a:r>
              <a:rPr lang="en-US" sz="2400" b="1" dirty="0" smtClean="0"/>
              <a:t> </a:t>
            </a:r>
            <a:r>
              <a:rPr lang="ru-RU" sz="2400" b="1" dirty="0" smtClean="0"/>
              <a:t>них проходят многочисленные капилляры. Через них в кровь всасываются питательные вещества образованные в этом органе и разносятся по всему организму.</a:t>
            </a:r>
            <a:endParaRPr lang="ru-RU" sz="24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Кишечник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29698" name="Picture 2" descr="http://meduniver.com/Medical/Physiology/Img/394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7F6F1"/>
              </a:clrFrom>
              <a:clrTo>
                <a:srgbClr val="F7F6F1">
                  <a:alpha val="0"/>
                </a:srgbClr>
              </a:clrTo>
            </a:clrChange>
            <a:lum bright="-10000"/>
          </a:blip>
          <a:srcRect l="4083" t="15766" r="3501" b="11186"/>
          <a:stretch/>
        </p:blipFill>
        <p:spPr bwMode="auto">
          <a:xfrm>
            <a:off x="1835695" y="1714489"/>
            <a:ext cx="5976665" cy="387475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5334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6 вопрос. Этот орган входит в состав дыхательной системы, но главная его функция образование голоса.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Гортань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31746" name="Picture 2" descr="http://medinfo.ua/images/anatomy/50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80" t="15032" r="23729" b="9750"/>
          <a:stretch>
            <a:fillRect/>
          </a:stretch>
        </p:blipFill>
        <p:spPr bwMode="auto">
          <a:xfrm>
            <a:off x="2214546" y="1428736"/>
            <a:ext cx="3786214" cy="498672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4572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7 вопрос. В этих парных органах происходит очищение крови от вредных веществ. 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Почки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33794" name="Picture 2" descr="http://medinfo.ua/images/anatomy/53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195" t="20045" r="14634" b="18151"/>
          <a:stretch>
            <a:fillRect/>
          </a:stretch>
        </p:blipFill>
        <p:spPr bwMode="auto">
          <a:xfrm>
            <a:off x="2428860" y="1571612"/>
            <a:ext cx="4643470" cy="477245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5334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762000"/>
            <a:ext cx="8929718" cy="1524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8 вопрос. Этот орган защищает организм человека от повреждения, перегрева и переохлаждения. Регулирует и поддерживает постоянную температуру тела и участвует в газообмене.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nu.znate.ru/pars_docs/refs/410/409331/409331_html_m7aff708e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51" t="11130" r="5916" b="8427"/>
          <a:stretch>
            <a:fillRect/>
          </a:stretch>
        </p:blipFill>
        <p:spPr bwMode="auto">
          <a:xfrm>
            <a:off x="285720" y="2714620"/>
            <a:ext cx="8286808" cy="35719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 rot="160202">
            <a:off x="2094350" y="5170696"/>
            <a:ext cx="4259113" cy="1072955"/>
          </a:xfrm>
        </p:spPr>
        <p:txBody>
          <a:bodyPr>
            <a:normAutofit fontScale="85000" lnSpcReduction="10000"/>
          </a:bodyPr>
          <a:lstStyle/>
          <a:p>
            <a:r>
              <a:rPr lang="ru-RU" sz="6000" smtClean="0">
                <a:solidFill>
                  <a:srgbClr val="0070C0"/>
                </a:solidFill>
              </a:rPr>
              <a:t>человек</a:t>
            </a:r>
            <a:r>
              <a:rPr lang="en-US" sz="600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772400" cy="15240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Звёздный час</a:t>
            </a:r>
            <a:endParaRPr lang="ru-RU" sz="72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Кожа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35842" name="Picture 2" descr="http://legend.az/uploads/posts/2012-09/1346678924_insan-derisi.jpg"/>
          <p:cNvPicPr>
            <a:picLocks noChangeAspect="1" noChangeArrowheads="1"/>
          </p:cNvPicPr>
          <p:nvPr/>
        </p:nvPicPr>
        <p:blipFill>
          <a:blip r:embed="rId3"/>
          <a:srcRect t="16704"/>
          <a:stretch>
            <a:fillRect/>
          </a:stretch>
        </p:blipFill>
        <p:spPr bwMode="auto">
          <a:xfrm>
            <a:off x="1214414" y="1785926"/>
            <a:ext cx="6735215" cy="4205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04800" y="5334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26" y="500042"/>
            <a:ext cx="8786874" cy="1524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9 вопрос. Эта система органов регулирует работу всего организма. Вся сознательная деятельность человека связана с работой этой системы.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Нервная система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37890" name="Picture 2" descr="http://prezentacia.ucoz.ru/_ld/20/s2654698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2857488" y="1071546"/>
            <a:ext cx="3000396" cy="54541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4572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685800"/>
            <a:ext cx="8858280" cy="1524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10 вопрос. Это самая крупная пищеварительная железа в организме человека. Она образует жидкость жёлтого цвета, которая играет важную роль в пищеварении.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Печень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39938" name="Picture 2" descr="http://www.vw-golfclub.ru/forum/imagehosting/2012/08/25/160355038ae8ced1f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1653739"/>
            <a:ext cx="7000924" cy="460894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381000"/>
            <a:ext cx="304800" cy="304800"/>
          </a:xfrm>
          <a:prstGeom prst="rect">
            <a:avLst/>
          </a:prstGeom>
        </p:spPr>
      </p:pic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524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11 вопрос. Эти красные клетки крови округлой формы. </a:t>
            </a:r>
            <a:r>
              <a:rPr lang="en-US" sz="2800" b="1" dirty="0" smtClean="0"/>
              <a:t> </a:t>
            </a:r>
            <a:r>
              <a:rPr lang="ru-RU" sz="2800" b="1" dirty="0" smtClean="0"/>
              <a:t>В них содержится особое вещество гемоглобин, который легко присоединяет и отдаёт кислород.</a:t>
            </a:r>
            <a:endParaRPr lang="ru-RU" sz="2800" b="1" dirty="0"/>
          </a:p>
        </p:txBody>
      </p:sp>
      <p:pic>
        <p:nvPicPr>
          <p:cNvPr id="5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7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Эритроциты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1986" name="Picture 2" descr="http://lojechka.ru/wp-content/uploads/2013/12/kr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857364"/>
            <a:ext cx="6715172" cy="402910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04800" y="6096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80431" cy="1524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12 вопрос. Этот орган образован соединительной тканью и определяет форму нашего тела и его размеры. Вместе с мышцами обеспечивает движение тела.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Скелет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Picture 2" descr="http://stranamasterov.ru/img/i2011/12/20/zv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44034" name="Picture 2" descr="http://www.bestreferat.ru/images/paper/46/64/5396446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285860"/>
            <a:ext cx="3786214" cy="519880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838200" y="1219200"/>
            <a:ext cx="304800" cy="304800"/>
          </a:xfrm>
          <a:prstGeom prst="rect">
            <a:avLst/>
          </a:prstGeom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neklasa.com/kartinki/kartinki_11/disco_2_hc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2743200"/>
            <a:ext cx="2743200" cy="2743200"/>
          </a:xfrm>
          <a:prstGeom prst="rect">
            <a:avLst/>
          </a:prstGeom>
          <a:noFill/>
        </p:spPr>
      </p:pic>
      <p:pic>
        <p:nvPicPr>
          <p:cNvPr id="6" name="Picture 2" descr="http://stranamasterov.ru/img/i2011/12/20/zv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486400" y="3657600"/>
            <a:ext cx="32861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ТУР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3554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2062148" cy="206214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35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6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neklasa.com/kartinki/kartinki_11/disco_1_h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642918"/>
            <a:ext cx="2743200" cy="2743200"/>
          </a:xfrm>
          <a:prstGeom prst="rect">
            <a:avLst/>
          </a:prstGeom>
          <a:noFill/>
        </p:spPr>
      </p:pic>
      <p:pic>
        <p:nvPicPr>
          <p:cNvPr id="5" name="Picture 2" descr="http://vneklasa.com/kartinki/kartinki_11/disco_2_hc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642918"/>
            <a:ext cx="2743200" cy="2743200"/>
          </a:xfrm>
          <a:prstGeom prst="rect">
            <a:avLst/>
          </a:prstGeom>
          <a:noFill/>
        </p:spPr>
      </p:pic>
      <p:pic>
        <p:nvPicPr>
          <p:cNvPr id="6" name="Picture 2" descr="http://vneklasa.com/kartinki/kartinki_11/disco_question_hc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04" y="3571876"/>
            <a:ext cx="2743200" cy="2743200"/>
          </a:xfrm>
          <a:prstGeom prst="rect">
            <a:avLst/>
          </a:prstGeom>
          <a:noFill/>
        </p:spPr>
      </p:pic>
      <p:pic>
        <p:nvPicPr>
          <p:cNvPr id="7" name="Picture 2" descr="http://vneklasa.com/kartinki/kartinki_11/disco_colored_lights_hc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4" y="3643314"/>
            <a:ext cx="2743200" cy="2743200"/>
          </a:xfrm>
          <a:prstGeom prst="rect">
            <a:avLst/>
          </a:prstGeom>
          <a:noFill/>
        </p:spPr>
      </p:pic>
      <p:pic>
        <p:nvPicPr>
          <p:cNvPr id="8" name="Picture 2" descr="http://stranamasterov.ru/img/i2011/12/20/zv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9" name="Picture 2" descr="http://vneklasa.com/kartinki/kartinki_11/disco_3_hc.gif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43636" y="642918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vneklasa.com/kartinki/kartinki_11/disco_3_h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743200"/>
            <a:ext cx="2743200" cy="2743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86400" y="3657600"/>
            <a:ext cx="32861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ТУР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04800" y="3048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642918"/>
            <a:ext cx="8715436" cy="1524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1. Основным органом кровеносной системы является сердце, которое перекачивает кровь по сосудам и обеспечивает постоянное кровообращение. Сердечный цикл состоит из трёх последовательных событий.</a:t>
            </a:r>
            <a:endParaRPr lang="ru-RU" sz="24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50178" name="Picture 2" descr="http://900igr.net/datas/biologija/Rabota-serdtsa/0006-006-Serdechnyj-tsikl.jpg"/>
          <p:cNvPicPr>
            <a:picLocks noChangeAspect="1" noChangeArrowheads="1"/>
          </p:cNvPicPr>
          <p:nvPr/>
        </p:nvPicPr>
        <p:blipFill>
          <a:blip r:embed="rId5"/>
          <a:srcRect l="1252" t="43430" r="68698" b="14810"/>
          <a:stretch>
            <a:fillRect/>
          </a:stretch>
        </p:blipFill>
        <p:spPr bwMode="auto">
          <a:xfrm>
            <a:off x="3214678" y="2857495"/>
            <a:ext cx="2286016" cy="238126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5357826"/>
            <a:ext cx="23583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Сокращение </a:t>
            </a:r>
          </a:p>
          <a:p>
            <a:pPr algn="ctr"/>
            <a:r>
              <a:rPr lang="ru-RU" sz="2400" b="1" dirty="0" smtClean="0"/>
              <a:t>желудочков</a:t>
            </a:r>
            <a:endParaRPr lang="ru-RU" sz="2400" b="1" dirty="0"/>
          </a:p>
        </p:txBody>
      </p:sp>
      <p:pic>
        <p:nvPicPr>
          <p:cNvPr id="50180" name="Picture 4" descr="http://900igr.net/datas/biologija/Rabota-serdtsa/0006-006-Serdechnyj-tsikl.jpg"/>
          <p:cNvPicPr>
            <a:picLocks noChangeAspect="1" noChangeArrowheads="1"/>
          </p:cNvPicPr>
          <p:nvPr/>
        </p:nvPicPr>
        <p:blipFill>
          <a:blip r:embed="rId5"/>
          <a:srcRect l="33807" t="43430" r="33639" b="14810"/>
          <a:stretch>
            <a:fillRect/>
          </a:stretch>
        </p:blipFill>
        <p:spPr bwMode="auto">
          <a:xfrm>
            <a:off x="428595" y="2786058"/>
            <a:ext cx="2526033" cy="2428876"/>
          </a:xfrm>
          <a:prstGeom prst="rect">
            <a:avLst/>
          </a:prstGeom>
          <a:noFill/>
        </p:spPr>
      </p:pic>
      <p:pic>
        <p:nvPicPr>
          <p:cNvPr id="9" name="Picture 4" descr="http://900igr.net/datas/biologija/Rabota-serdtsa/0006-006-Serdechnyj-tsikl.jpg"/>
          <p:cNvPicPr>
            <a:picLocks noChangeAspect="1" noChangeArrowheads="1"/>
          </p:cNvPicPr>
          <p:nvPr/>
        </p:nvPicPr>
        <p:blipFill>
          <a:blip r:embed="rId5"/>
          <a:srcRect l="66361" t="43430" b="14810"/>
          <a:stretch>
            <a:fillRect/>
          </a:stretch>
        </p:blipFill>
        <p:spPr bwMode="auto">
          <a:xfrm>
            <a:off x="5786446" y="2857496"/>
            <a:ext cx="2583532" cy="24040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14678" y="5357826"/>
            <a:ext cx="23583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Сокращение </a:t>
            </a:r>
          </a:p>
          <a:p>
            <a:pPr algn="ctr"/>
            <a:r>
              <a:rPr lang="ru-RU" sz="2400" b="1" dirty="0" smtClean="0"/>
              <a:t>предсердий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5357826"/>
            <a:ext cx="2560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Расслабление </a:t>
            </a:r>
          </a:p>
          <a:p>
            <a:pPr algn="ctr"/>
            <a:r>
              <a:rPr lang="ru-RU" sz="2400" b="1" dirty="0" smtClean="0"/>
              <a:t>сердца</a:t>
            </a:r>
            <a:endParaRPr lang="ru-RU" sz="2400" b="1" dirty="0"/>
          </a:p>
        </p:txBody>
      </p:sp>
      <p:pic>
        <p:nvPicPr>
          <p:cNvPr id="12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642918"/>
            <a:ext cx="8715436" cy="1524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1. Основным органом кровеносной системы является сердце, которое перекачивает кровь по сосудам и обеспечивает постоянное кровообращение. Сердечный цикл состоит из трёх последовательных событий.</a:t>
            </a:r>
            <a:endParaRPr lang="ru-RU" sz="24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50178" name="Picture 2" descr="http://900igr.net/datas/biologija/Rabota-serdtsa/0006-006-Serdechnyj-tsikl.jpg"/>
          <p:cNvPicPr>
            <a:picLocks noChangeAspect="1" noChangeArrowheads="1"/>
          </p:cNvPicPr>
          <p:nvPr/>
        </p:nvPicPr>
        <p:blipFill>
          <a:blip r:embed="rId3"/>
          <a:srcRect l="1252" t="43430" r="68698" b="14810"/>
          <a:stretch>
            <a:fillRect/>
          </a:stretch>
        </p:blipFill>
        <p:spPr bwMode="auto">
          <a:xfrm>
            <a:off x="642910" y="2857496"/>
            <a:ext cx="2286016" cy="238126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57554" y="5357826"/>
            <a:ext cx="23583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Сокращение </a:t>
            </a:r>
          </a:p>
          <a:p>
            <a:pPr algn="ctr"/>
            <a:r>
              <a:rPr lang="ru-RU" sz="2400" b="1" dirty="0" smtClean="0"/>
              <a:t>желудочков</a:t>
            </a:r>
            <a:endParaRPr lang="ru-RU" sz="2400" b="1" dirty="0"/>
          </a:p>
        </p:txBody>
      </p:sp>
      <p:pic>
        <p:nvPicPr>
          <p:cNvPr id="50180" name="Picture 4" descr="http://900igr.net/datas/biologija/Rabota-serdtsa/0006-006-Serdechnyj-tsikl.jpg"/>
          <p:cNvPicPr>
            <a:picLocks noChangeAspect="1" noChangeArrowheads="1"/>
          </p:cNvPicPr>
          <p:nvPr/>
        </p:nvPicPr>
        <p:blipFill>
          <a:blip r:embed="rId3"/>
          <a:srcRect l="33807" t="43430" r="33639" b="14810"/>
          <a:stretch>
            <a:fillRect/>
          </a:stretch>
        </p:blipFill>
        <p:spPr bwMode="auto">
          <a:xfrm>
            <a:off x="3286116" y="2857496"/>
            <a:ext cx="2526033" cy="2428876"/>
          </a:xfrm>
          <a:prstGeom prst="rect">
            <a:avLst/>
          </a:prstGeom>
          <a:noFill/>
        </p:spPr>
      </p:pic>
      <p:pic>
        <p:nvPicPr>
          <p:cNvPr id="9" name="Picture 4" descr="http://900igr.net/datas/biologija/Rabota-serdtsa/0006-006-Serdechnyj-tsikl.jpg"/>
          <p:cNvPicPr>
            <a:picLocks noChangeAspect="1" noChangeArrowheads="1"/>
          </p:cNvPicPr>
          <p:nvPr/>
        </p:nvPicPr>
        <p:blipFill>
          <a:blip r:embed="rId3"/>
          <a:srcRect l="66361" t="43430" b="14810"/>
          <a:stretch>
            <a:fillRect/>
          </a:stretch>
        </p:blipFill>
        <p:spPr bwMode="auto">
          <a:xfrm>
            <a:off x="5786446" y="2857496"/>
            <a:ext cx="2583532" cy="24040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14348" y="5357826"/>
            <a:ext cx="23583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Сокращение </a:t>
            </a:r>
          </a:p>
          <a:p>
            <a:pPr algn="ctr"/>
            <a:r>
              <a:rPr lang="ru-RU" sz="2400" b="1" dirty="0" smtClean="0"/>
              <a:t>предсердий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5357826"/>
            <a:ext cx="2560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Расслабление </a:t>
            </a:r>
          </a:p>
          <a:p>
            <a:pPr algn="ctr"/>
            <a:r>
              <a:rPr lang="ru-RU" sz="2400" b="1" dirty="0" smtClean="0"/>
              <a:t>сердца</a:t>
            </a: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3810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2. Дыхательная система состоит из дыхательных путей лёгких.  Воздух  в лёгкие проходит в следующей последовательности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2786050" y="2857496"/>
            <a:ext cx="357190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1. Носоглотка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488" y="3929066"/>
            <a:ext cx="357190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2. Бронхи 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488" y="5000636"/>
            <a:ext cx="357190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3. Трахея 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2. Дыхательная система состоит из дыхательных путей лёгких.  Воздух  в лёгкие проходит в следующей последовательности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786314" y="2643182"/>
            <a:ext cx="357190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1. Носоглотка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6314" y="3857628"/>
            <a:ext cx="357190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2. Трахея  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7752" y="4929198"/>
            <a:ext cx="357190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3. Бронхи  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52226" name="Picture 2" descr="http://ksosh16.ru/Foto_raznoe/risunok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428868"/>
            <a:ext cx="2799903" cy="399097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>
            <a:stCxn id="7" idx="1"/>
          </p:cNvCxnSpPr>
          <p:nvPr/>
        </p:nvCxnSpPr>
        <p:spPr>
          <a:xfrm rot="10800000" flipV="1">
            <a:off x="2571736" y="3100382"/>
            <a:ext cx="2214578" cy="2571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2357422" y="4286256"/>
            <a:ext cx="2357454" cy="428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9" idx="1"/>
          </p:cNvCxnSpPr>
          <p:nvPr/>
        </p:nvCxnSpPr>
        <p:spPr>
          <a:xfrm rot="10800000">
            <a:off x="2571736" y="4900626"/>
            <a:ext cx="2286016" cy="4857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5334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3. Отделы кишечника располагаются в следующем порядке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928794" y="2857496"/>
            <a:ext cx="5286412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1. Толстый кишечник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28794" y="3929066"/>
            <a:ext cx="5500726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2. Тонкий кишечник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5000636"/>
            <a:ext cx="5572164" cy="107157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3. Двенадцатипёрстная кишка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3. Отделы кишечника располагаются в следующем порядке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2000232" y="5214950"/>
            <a:ext cx="5286412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3. Толстый кишечник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28794" y="4071942"/>
            <a:ext cx="5500726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2. Тонкий кишечник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57356" y="2857496"/>
            <a:ext cx="5572164" cy="107157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1. Двенадцатипёрстная кишка 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5334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4. Слои кожи располагаются  в следующей последовательности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2571736" y="2786058"/>
            <a:ext cx="4572032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1. Мёртвые клетки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1736" y="3929066"/>
            <a:ext cx="4572032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2. Средний слой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71736" y="5000636"/>
            <a:ext cx="4643470" cy="1000132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3. Подкожная жировая клетчатка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1066800" y="1143000"/>
            <a:ext cx="304800" cy="304800"/>
          </a:xfrm>
          <a:prstGeom prst="rect">
            <a:avLst/>
          </a:prstGeom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vneklasa.com/kartinki/kartinki_11/disco_question_hc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2743200"/>
            <a:ext cx="2743200" cy="2743200"/>
          </a:xfrm>
          <a:prstGeom prst="rect">
            <a:avLst/>
          </a:prstGeom>
          <a:noFill/>
        </p:spPr>
      </p:pic>
      <p:pic>
        <p:nvPicPr>
          <p:cNvPr id="6" name="Picture 2" descr="http://stranamasterov.ru/img/i2011/12/20/zv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488" y="5286388"/>
            <a:ext cx="39147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Финал 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2062148" cy="206214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6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vneklasa.com/kartinki/kartinki_11/disco_colored_lights_h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743200"/>
            <a:ext cx="2743200" cy="2743200"/>
          </a:xfrm>
          <a:prstGeom prst="rect">
            <a:avLst/>
          </a:prstGeom>
          <a:noFill/>
        </p:spPr>
      </p:pic>
      <p:pic>
        <p:nvPicPr>
          <p:cNvPr id="6" name="Picture 2" descr="http://stranamasterov.ru/img/i2011/12/20/zv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28794" y="0"/>
            <a:ext cx="521497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Звёздный час</a:t>
            </a:r>
            <a:endParaRPr lang="ru-RU" sz="7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9" name="Picture 2" descr="http://www.design-warez.ru/uploads/posts/2009-09/1253031254_123452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3468664"/>
            <a:ext cx="4920004" cy="338933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neklasa.com/kartinki/kartinki_11/disco_1_h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743200"/>
            <a:ext cx="2743200" cy="2743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486400" y="3657600"/>
            <a:ext cx="32861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ТУР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357298"/>
            <a:ext cx="8503920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И.В. Романов, И.Б. Агафонова, Биология 9 класс, М: «Дрофа», 2008.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Источники иллюстраций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Будильник </a:t>
            </a:r>
            <a:r>
              <a:rPr lang="en-US" sz="1200" dirty="0" smtClean="0">
                <a:hlinkClick r:id="rId2"/>
              </a:rPr>
              <a:t>http://www.permmag.ru/illustrations/news/news_202_1332270552.jpg</a:t>
            </a:r>
            <a:r>
              <a:rPr lang="ru-RU" sz="1200" dirty="0" smtClean="0"/>
              <a:t>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Звезда </a:t>
            </a:r>
            <a:r>
              <a:rPr lang="en-US" sz="1200" dirty="0" smtClean="0">
                <a:hlinkClick r:id="rId3"/>
              </a:rPr>
              <a:t>http://stranamasterov.ru/img/i2011/12/20/zv.jpg</a:t>
            </a:r>
            <a:r>
              <a:rPr lang="ru-RU" sz="1200" dirty="0" smtClean="0"/>
              <a:t>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2 </a:t>
            </a:r>
            <a:r>
              <a:rPr lang="en-US" sz="1200" dirty="0" smtClean="0">
                <a:hlinkClick r:id="rId4"/>
              </a:rPr>
              <a:t>http://knu.znate.ru/pars_docs/refs/410/409331/409331_html_m7aff708e.gif</a:t>
            </a:r>
            <a:r>
              <a:rPr lang="ru-RU" sz="1200" dirty="0" smtClean="0"/>
              <a:t>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4 </a:t>
            </a:r>
            <a:r>
              <a:rPr lang="en-US" sz="1200" dirty="0" smtClean="0">
                <a:hlinkClick r:id="rId5"/>
              </a:rPr>
              <a:t>http://vneklasa.com/kartinki/kartinki_11/disco_1_hc.gif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6 </a:t>
            </a:r>
            <a:r>
              <a:rPr lang="en-US" sz="1200" dirty="0" smtClean="0">
                <a:hlinkClick r:id="rId6"/>
              </a:rPr>
              <a:t>http://www.educa.madrid.org/web/cp.alarcon.valdemoro/Web/ColePAA15/Nueva%20Zona%20Virtual/Web%20Acceso%20recursos%20AI/20%20ALMACEN%20DE%20RECURSOS/CONOCIMIENTO%20DEL%20MEDIO/ANATOMIA-CUERPO%20HUMANO/0%20ICONOS/Cuerpo-humano1.jpg</a:t>
            </a:r>
            <a:endParaRPr lang="ru-RU" sz="1200" dirty="0" smtClean="0"/>
          </a:p>
          <a:p>
            <a:r>
              <a:rPr lang="ru-RU" sz="1200" dirty="0" smtClean="0"/>
              <a:t>Слайд  8 </a:t>
            </a:r>
            <a:r>
              <a:rPr lang="en-US" sz="1200" dirty="0" smtClean="0">
                <a:hlinkClick r:id="rId7"/>
              </a:rPr>
              <a:t>http://nextnature.net/wp-content/uploads/2009/10/respirovik5.gif</a:t>
            </a:r>
            <a:endParaRPr lang="ru-RU" sz="1200" dirty="0" smtClean="0"/>
          </a:p>
          <a:p>
            <a:r>
              <a:rPr lang="ru-RU" sz="1200" dirty="0" smtClean="0"/>
              <a:t>Слайд  10 </a:t>
            </a:r>
            <a:r>
              <a:rPr lang="en-US" sz="1200" dirty="0" smtClean="0">
                <a:hlinkClick r:id="rId8"/>
              </a:rPr>
              <a:t>http://nmed.com.ua/wp-content/uploads/2011/11/Ludwwngs.gif</a:t>
            </a:r>
            <a:endParaRPr lang="ru-RU" sz="1200" dirty="0" smtClean="0"/>
          </a:p>
          <a:p>
            <a:r>
              <a:rPr lang="ru-RU" sz="1200" dirty="0" smtClean="0"/>
              <a:t>Слайд  12 </a:t>
            </a:r>
            <a:r>
              <a:rPr lang="en-US" sz="1200" dirty="0" smtClean="0">
                <a:hlinkClick r:id="rId9"/>
              </a:rPr>
              <a:t>http://img.stolbik.net/a/5478554/wmua/1-stomatologiya_veslava.jpg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14 </a:t>
            </a:r>
            <a:r>
              <a:rPr lang="en-US" sz="1200" dirty="0" smtClean="0">
                <a:hlinkClick r:id="rId10"/>
              </a:rPr>
              <a:t>http://meduniver.com/Medical/Physiology/Img/394.jpg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16 </a:t>
            </a:r>
            <a:r>
              <a:rPr lang="en-US" sz="1200" dirty="0" smtClean="0">
                <a:hlinkClick r:id="rId11"/>
              </a:rPr>
              <a:t>http://medinfo.ua/images/anatomy/507.jpg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18 </a:t>
            </a:r>
            <a:r>
              <a:rPr lang="en-US" sz="1200" dirty="0" smtClean="0">
                <a:hlinkClick r:id="rId12"/>
              </a:rPr>
              <a:t>http://medinfo.ua/images/anatomy/539.jpg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20 </a:t>
            </a:r>
            <a:r>
              <a:rPr lang="en-US" sz="1200" dirty="0" smtClean="0">
                <a:hlinkClick r:id="rId13"/>
              </a:rPr>
              <a:t>http://legend.az/uploads/posts/2012-09/1346678924_insan-derisi.jpg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22 </a:t>
            </a:r>
            <a:r>
              <a:rPr lang="en-US" sz="1200" dirty="0" smtClean="0">
                <a:hlinkClick r:id="rId14"/>
              </a:rPr>
              <a:t>http://prezentacia.ucoz.ru/_ld/20/s26546982.jpg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24 </a:t>
            </a:r>
            <a:r>
              <a:rPr lang="en-US" sz="1200" dirty="0" smtClean="0">
                <a:hlinkClick r:id="rId15"/>
              </a:rPr>
              <a:t>http://www.vw-golfclub.ru/forum/imagehosting/2012/08/25/160355038ae8ced1f8.jpg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26 </a:t>
            </a:r>
            <a:r>
              <a:rPr lang="en-US" sz="1200" dirty="0" smtClean="0">
                <a:hlinkClick r:id="rId16"/>
              </a:rPr>
              <a:t>http://lojechka.ru/wp-content/uploads/2013/12/kr22.jpg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28 </a:t>
            </a:r>
            <a:r>
              <a:rPr lang="en-US" sz="1200" dirty="0" smtClean="0">
                <a:hlinkClick r:id="rId17"/>
              </a:rPr>
              <a:t>http://www.bestreferat.ru/images/paper/46/64/5396446.jpeg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29 </a:t>
            </a:r>
            <a:r>
              <a:rPr lang="en-US" sz="1200" dirty="0" smtClean="0">
                <a:hlinkClick r:id="rId18"/>
              </a:rPr>
              <a:t>http://vneklasa.com/kartinki/kartinki_11/disco_2_hc.gif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30 </a:t>
            </a:r>
            <a:r>
              <a:rPr lang="en-US" sz="1200" dirty="0" smtClean="0">
                <a:hlinkClick r:id="rId19"/>
              </a:rPr>
              <a:t>http://vneklasa.com/kartinki/kartinki_11/disco_3_hc.gif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31, 32 </a:t>
            </a:r>
            <a:r>
              <a:rPr lang="en-US" sz="1200" dirty="0" smtClean="0">
                <a:hlinkClick r:id="rId20"/>
              </a:rPr>
              <a:t>http://900igr.net/datas/biologija/Rabota-serdtsa/0006-006-Serdechnyj-tsikl.jpg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34 </a:t>
            </a:r>
            <a:r>
              <a:rPr lang="en-US" sz="1200" dirty="0" smtClean="0">
                <a:hlinkClick r:id="rId21"/>
              </a:rPr>
              <a:t>http://ksosh16.ru/Foto_raznoe/risunok2.png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38 </a:t>
            </a:r>
            <a:r>
              <a:rPr lang="en-US" sz="1200" dirty="0" smtClean="0">
                <a:hlinkClick r:id="rId22"/>
              </a:rPr>
              <a:t>http://vneklasa.com/kartinki/kartinki_11/disco_question_hc.gif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39 </a:t>
            </a:r>
            <a:r>
              <a:rPr lang="en-US" sz="1200" dirty="0" smtClean="0">
                <a:hlinkClick r:id="rId23"/>
              </a:rPr>
              <a:t>http://vneklasa.com/kartinki/kartinki_11/disco_colored_lights_hc.gif</a:t>
            </a:r>
            <a:r>
              <a:rPr lang="ru-RU" sz="1200" dirty="0" smtClean="0"/>
              <a:t>, </a:t>
            </a:r>
            <a:r>
              <a:rPr lang="en-US" sz="1200" dirty="0" smtClean="0">
                <a:hlinkClick r:id="rId24"/>
              </a:rPr>
              <a:t>http://www.design-warez.ru/uploads/posts/2009-09/1253031254_1234524.gif</a:t>
            </a:r>
            <a:r>
              <a:rPr lang="ru-RU" sz="1200" dirty="0" smtClean="0"/>
              <a:t>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  <p:pic>
        <p:nvPicPr>
          <p:cNvPr id="4" name="Picture 2" descr="http://stranamasterov.ru/img/i2011/12/20/zv.jpg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04800" y="4572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600" y="762000"/>
            <a:ext cx="8501122" cy="1524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 вопрос. Эти  органы   обеспечивают  движение человека в пространстве, движение отдельных частей его тела, речь, работу многих внутренних органов.</a:t>
            </a: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24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chemeClr val="accent3">
                    <a:lumMod val="50000"/>
                  </a:schemeClr>
                </a:solidFill>
              </a:rPr>
              <a:t>Мышцы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18434" name="Picture 2" descr="http://www.educa.madrid.org/web/cp.alarcon.valdemoro/Web/ColePAA15/Nueva%20Zona%20Virtual/Web%20Acceso%20recursos%20AI/20%20ALMACEN%20DE%20RECURSOS/CONOCIMIENTO%20DEL%20MEDIO/ANATOMIA-CUERPO%20HUMANO/0%20ICONOS/Cuerpo-humano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330517"/>
            <a:ext cx="3286148" cy="52322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81000" y="4572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785794"/>
            <a:ext cx="8929718" cy="1524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2 вопрос. Этот вид соединительной ткани  обеспечивает организм человека кислородом и питательными  веществами, а также удаляет углекислый газ и вредные вещества из них. Регулирует температуру тела и защищает его от микробов. </a:t>
            </a:r>
            <a:endParaRPr lang="ru-RU" sz="24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24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chemeClr val="accent3">
                    <a:lumMod val="50000"/>
                  </a:schemeClr>
                </a:solidFill>
              </a:rPr>
              <a:t>Кровь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pic>
        <p:nvPicPr>
          <p:cNvPr id="16386" name="Picture 2" descr="http://nextnature.net/wp-content/uploads/2009/10/respirovik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214554"/>
            <a:ext cx="5048250" cy="364807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304800" y="609600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3 вопрос. Эти парные  органы обеспечивают газообмен в организме.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4" name="Picture 2" descr="http://stranamasterov.ru/img/i2011/12/20/zv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441" y="5857892"/>
            <a:ext cx="955559" cy="1000108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2571744"/>
          <a:ext cx="7429552" cy="368333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14776"/>
                <a:gridCol w="3714776"/>
              </a:tblGrid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Мышцы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7. Кишечник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Печень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8. Кровь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Зубы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9.</a:t>
                      </a:r>
                      <a:r>
                        <a:rPr lang="ru-RU" sz="2800" b="1" baseline="0" dirty="0" smtClean="0"/>
                        <a:t> Гортань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10. Лёгкие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Кожа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11. Скелет </a:t>
                      </a:r>
                      <a:endParaRPr lang="ru-RU" sz="2800" b="1" dirty="0"/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6. Эритроциты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12. Нервная система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permmag.ru/illustrations/news/news_202_133227055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857232" cy="857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9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164</TotalTime>
  <Words>1103</Words>
  <Application>Microsoft Office PowerPoint</Application>
  <PresentationFormat>Экран (4:3)</PresentationFormat>
  <Paragraphs>242</Paragraphs>
  <Slides>40</Slides>
  <Notes>0</Notes>
  <HiddenSlides>0</HiddenSlides>
  <MMClips>18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Официальная</vt:lpstr>
      <vt:lpstr>Муниципальное казённое специальное (коррекционное) образовательное учреждение для обучающихся, воспитанников с ограниченными возможностями здоровья Краснобаковская специальная (коррекционная) общеобразовательная школа-интернат VIII вида р.п. Красные Баки Нижегородская область </vt:lpstr>
      <vt:lpstr>Звёздный час</vt:lpstr>
      <vt:lpstr>Слайд 3</vt:lpstr>
      <vt:lpstr>Слайд 4</vt:lpstr>
      <vt:lpstr>1 вопрос. Эти  органы   обеспечивают  движение человека в пространстве, движение отдельных частей его тела, речь, работу многих внутренних органов.</vt:lpstr>
      <vt:lpstr>Мышцы </vt:lpstr>
      <vt:lpstr>2 вопрос. Этот вид соединительной ткани  обеспечивает организм человека кислородом и питательными  веществами, а также удаляет углекислый газ и вредные вещества из них. Регулирует температуру тела и защищает его от микробов. </vt:lpstr>
      <vt:lpstr>Кровь </vt:lpstr>
      <vt:lpstr>3 вопрос. Эти парные  органы обеспечивают газообмен в организме. </vt:lpstr>
      <vt:lpstr>Лёгкие </vt:lpstr>
      <vt:lpstr>4 вопрос. С помощью этих органов человек механически обрабатывает пищу до состояния густой кашицы.</vt:lpstr>
      <vt:lpstr>Зубы </vt:lpstr>
      <vt:lpstr>5 вопрос. Внутренняя поверхность этого органа покрыта крошечными выростами. В них проходят многочисленные капилляры. Через них в кровь всасываются питательные вещества образованные в этом органе и разносятся по всему организму.</vt:lpstr>
      <vt:lpstr>Кишечник </vt:lpstr>
      <vt:lpstr>6 вопрос. Этот орган входит в состав дыхательной системы, но главная его функция образование голоса.</vt:lpstr>
      <vt:lpstr>Гортань </vt:lpstr>
      <vt:lpstr>7 вопрос. В этих парных органах происходит очищение крови от вредных веществ. </vt:lpstr>
      <vt:lpstr>Почки </vt:lpstr>
      <vt:lpstr>8 вопрос. Этот орган защищает организм человека от повреждения, перегрева и переохлаждения. Регулирует и поддерживает постоянную температуру тела и участвует в газообмене.</vt:lpstr>
      <vt:lpstr>Кожа </vt:lpstr>
      <vt:lpstr>9 вопрос. Эта система органов регулирует работу всего организма. Вся сознательная деятельность человека связана с работой этой системы.</vt:lpstr>
      <vt:lpstr>Нервная система</vt:lpstr>
      <vt:lpstr>10 вопрос. Это самая крупная пищеварительная железа в организме человека. Она образует жидкость жёлтого цвета, которая играет важную роль в пищеварении.</vt:lpstr>
      <vt:lpstr>Печень </vt:lpstr>
      <vt:lpstr>11 вопрос. Эти красные клетки крови округлой формы.  В них содержится особое вещество гемоглобин, который легко присоединяет и отдаёт кислород.</vt:lpstr>
      <vt:lpstr>Эритроциты </vt:lpstr>
      <vt:lpstr>12 вопрос. Этот орган образован соединительной тканью и определяет форму нашего тела и его размеры. Вместе с мышцами обеспечивает движение тела.</vt:lpstr>
      <vt:lpstr>Скелет </vt:lpstr>
      <vt:lpstr>Слайд 29</vt:lpstr>
      <vt:lpstr>Слайд 30</vt:lpstr>
      <vt:lpstr>1. Основным органом кровеносной системы является сердце, которое перекачивает кровь по сосудам и обеспечивает постоянное кровообращение. Сердечный цикл состоит из трёх последовательных событий.</vt:lpstr>
      <vt:lpstr>1. Основным органом кровеносной системы является сердце, которое перекачивает кровь по сосудам и обеспечивает постоянное кровообращение. Сердечный цикл состоит из трёх последовательных событий.</vt:lpstr>
      <vt:lpstr>2. Дыхательная система состоит из дыхательных путей лёгких.  Воздух  в лёгкие проходит в следующей последовательности</vt:lpstr>
      <vt:lpstr>2. Дыхательная система состоит из дыхательных путей лёгких.  Воздух  в лёгкие проходит в следующей последовательности</vt:lpstr>
      <vt:lpstr>3. Отделы кишечника располагаются в следующем порядке</vt:lpstr>
      <vt:lpstr>3. Отделы кишечника располагаются в следующем порядке</vt:lpstr>
      <vt:lpstr>4. Слои кожи располагаются  в следующей последовательности</vt:lpstr>
      <vt:lpstr>Слайд 38</vt:lpstr>
      <vt:lpstr>Слайд 39</vt:lpstr>
      <vt:lpstr>Список используемых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Звёздный час</dc:title>
  <cp:lastModifiedBy>Таня</cp:lastModifiedBy>
  <cp:revision>41</cp:revision>
  <dcterms:modified xsi:type="dcterms:W3CDTF">2014-11-03T06:09:53Z</dcterms:modified>
</cp:coreProperties>
</file>